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</p:sldMasterIdLst>
  <p:notesMasterIdLst>
    <p:notesMasterId r:id="rId24"/>
  </p:notesMasterIdLst>
  <p:sldIdLst>
    <p:sldId id="256" r:id="rId2"/>
    <p:sldId id="257" r:id="rId3"/>
    <p:sldId id="282" r:id="rId4"/>
    <p:sldId id="260" r:id="rId5"/>
    <p:sldId id="266" r:id="rId6"/>
    <p:sldId id="283" r:id="rId7"/>
    <p:sldId id="274" r:id="rId8"/>
    <p:sldId id="276" r:id="rId9"/>
    <p:sldId id="267" r:id="rId10"/>
    <p:sldId id="275" r:id="rId11"/>
    <p:sldId id="277" r:id="rId12"/>
    <p:sldId id="268" r:id="rId13"/>
    <p:sldId id="278" r:id="rId14"/>
    <p:sldId id="269" r:id="rId15"/>
    <p:sldId id="279" r:id="rId16"/>
    <p:sldId id="272" r:id="rId17"/>
    <p:sldId id="280" r:id="rId18"/>
    <p:sldId id="287" r:id="rId19"/>
    <p:sldId id="281" r:id="rId20"/>
    <p:sldId id="285" r:id="rId21"/>
    <p:sldId id="284" r:id="rId22"/>
    <p:sldId id="28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0" autoAdjust="0"/>
    <p:restoredTop sz="83620" autoAdjust="0"/>
  </p:normalViewPr>
  <p:slideViewPr>
    <p:cSldViewPr snapToGrid="0">
      <p:cViewPr varScale="1">
        <p:scale>
          <a:sx n="68" d="100"/>
          <a:sy n="68" d="100"/>
        </p:scale>
        <p:origin x="11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4E289-5367-4B7E-A98A-3081A4606665}" type="datetimeFigureOut">
              <a:rPr lang="en-US" smtClean="0"/>
              <a:t>02/06/2019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8C65B-9A05-4CFD-979D-310A66139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8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2 </a:t>
            </a:r>
            <a:r>
              <a:rPr lang="en-US" dirty="0" err="1"/>
              <a:t>lề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,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AI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hay </a:t>
            </a:r>
            <a:r>
              <a:rPr lang="en-US" dirty="0" err="1"/>
              <a:t>quẹo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quẹo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8C65B-9A05-4CFD-979D-310A66139E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25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Không</a:t>
            </a:r>
            <a:r>
              <a:rPr lang="en-US" dirty="0"/>
              <a:t> dung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8C65B-9A05-4CFD-979D-310A66139E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26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ở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thảng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,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đứt</a:t>
            </a:r>
            <a:r>
              <a:rPr lang="en-US" dirty="0"/>
              <a:t> </a:t>
            </a:r>
            <a:r>
              <a:rPr lang="en-US" dirty="0" err="1"/>
              <a:t>khúc</a:t>
            </a:r>
            <a:r>
              <a:rPr lang="en-US" dirty="0"/>
              <a:t>,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ta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8C65B-9A05-4CFD-979D-310A66139E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80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houghlineP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nãy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cặp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x,y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d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.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chỉ</a:t>
            </a:r>
            <a:r>
              <a:rPr lang="en-US" dirty="0"/>
              <a:t> dung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ra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dộ</a:t>
            </a:r>
            <a:r>
              <a:rPr lang="en-US" dirty="0"/>
              <a:t> </a:t>
            </a:r>
            <a:r>
              <a:rPr lang="en-US" dirty="0" err="1"/>
              <a:t>dốc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1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. 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ở </a:t>
            </a:r>
            <a:r>
              <a:rPr lang="en-US" dirty="0" err="1"/>
              <a:t>vạch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ở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ở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.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dốc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2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8C65B-9A05-4CFD-979D-310A66139E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02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dốc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2 </a:t>
            </a:r>
            <a:r>
              <a:rPr lang="en-US" dirty="0" err="1"/>
              <a:t>lề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. L</a:t>
            </a:r>
            <a:r>
              <a:rPr lang="vi-VN" dirty="0"/>
              <a:t>ư</a:t>
            </a:r>
            <a:r>
              <a:rPr lang="en-US" dirty="0"/>
              <a:t>u ý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dốc</a:t>
            </a:r>
            <a:r>
              <a:rPr lang="en-US" dirty="0"/>
              <a:t> do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.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.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dốc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bé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0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rẽ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8C65B-9A05-4CFD-979D-310A66139E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79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GPGPU (General-purpose computing on graphics processing units).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Nếu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</a:t>
            </a: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CPU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NHIỀU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Nhờ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NHIỀU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đ</a:t>
            </a: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Ở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phương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CPU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đảm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nhiệm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khiển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GPU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chắc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chắn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8C65B-9A05-4CFD-979D-310A66139E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56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Simply described, it's when you are doing more than one thing at the same time. Not to be confused with parallelism,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concurrency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when multiple sequences of operations are run in overlapping periods of time -&gt; Chia 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đoạn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thẳng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lúc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vì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8C65B-9A05-4CFD-979D-310A66139E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1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3BF6E-B511-407D-A79B-C02366C6E905}" type="datetime1">
              <a:rPr lang="en-US" smtClean="0"/>
              <a:t>02/06/2019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95CEB-4AFC-48F3-B013-1A7EE235B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4971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53A86-1975-462C-BACB-7B6A02BA7974}" type="datetime1">
              <a:rPr lang="en-US" smtClean="0"/>
              <a:t>02/06/2019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95CEB-4AFC-48F3-B013-1A7EE235B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7828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53A86-1975-462C-BACB-7B6A02BA7974}" type="datetime1">
              <a:rPr lang="en-US" smtClean="0"/>
              <a:t>02/06/2019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95CEB-4AFC-48F3-B013-1A7EE235B9E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984416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53A86-1975-462C-BACB-7B6A02BA7974}" type="datetime1">
              <a:rPr lang="en-US" smtClean="0"/>
              <a:t>02/06/2019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95CEB-4AFC-48F3-B013-1A7EE235B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76280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53A86-1975-462C-BACB-7B6A02BA7974}" type="datetime1">
              <a:rPr lang="en-US" smtClean="0"/>
              <a:t>02/06/2019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95CEB-4AFC-48F3-B013-1A7EE235B9E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9320492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53A86-1975-462C-BACB-7B6A02BA7974}" type="datetime1">
              <a:rPr lang="en-US" smtClean="0"/>
              <a:t>02/06/2019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95CEB-4AFC-48F3-B013-1A7EE235B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53290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60AC6-713E-4129-A1BB-D57C63A31EE0}" type="datetime1">
              <a:rPr lang="en-US" smtClean="0"/>
              <a:t>02/06/2019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95CEB-4AFC-48F3-B013-1A7EE235B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5466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4081-46A2-400C-9390-14600C3F6FCC}" type="datetime1">
              <a:rPr lang="en-US" smtClean="0"/>
              <a:t>02/06/2019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95CEB-4AFC-48F3-B013-1A7EE235B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9303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B898-26FC-4B6B-A6A6-650ABEC765A1}" type="datetime1">
              <a:rPr lang="en-US" smtClean="0"/>
              <a:t>02/06/2019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95CEB-4AFC-48F3-B013-1A7EE235B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4880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50A9-CFB7-47CC-B086-D0A6F3252B2D}" type="datetime1">
              <a:rPr lang="en-US" smtClean="0"/>
              <a:t>02/06/2019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95CEB-4AFC-48F3-B013-1A7EE235B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669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8CDAB-BE34-4357-A50B-29E26FDC9390}" type="datetime1">
              <a:rPr lang="en-US" smtClean="0"/>
              <a:t>02/06/2019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95CEB-4AFC-48F3-B013-1A7EE235B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1673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0401-A870-47B9-AEAD-5E54C374C5B8}" type="datetime1">
              <a:rPr lang="en-US" smtClean="0"/>
              <a:t>02/06/2019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95CEB-4AFC-48F3-B013-1A7EE235B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1205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7E6E7-F7DE-44B0-8AF8-AAC4BF93FA3B}" type="datetime1">
              <a:rPr lang="en-US" smtClean="0"/>
              <a:t>02/06/2019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95CEB-4AFC-48F3-B013-1A7EE235B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2640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AE593-3457-4FCA-B04B-B9BA4BC8426B}" type="datetime1">
              <a:rPr lang="en-US" smtClean="0"/>
              <a:t>02/06/2019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95CEB-4AFC-48F3-B013-1A7EE235B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9506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8A3B-64A4-4470-AB21-13475C88BAE3}" type="datetime1">
              <a:rPr lang="en-US" smtClean="0"/>
              <a:t>02/06/2019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95CEB-4AFC-48F3-B013-1A7EE235B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5379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DC78-980F-4E57-902D-2B506C2F3C6E}" type="datetime1">
              <a:rPr lang="en-US" smtClean="0"/>
              <a:t>02/06/2019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95CEB-4AFC-48F3-B013-1A7EE235B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6898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53A86-1975-462C-BACB-7B6A02BA7974}" type="datetime1">
              <a:rPr lang="en-US" smtClean="0"/>
              <a:t>02/06/2019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2395CEB-4AFC-48F3-B013-1A7EE235B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37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ransition spd="slow">
    <p:push dir="u"/>
  </p:transition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../Demo/Demo.mp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6DEA5-F67B-4B85-9B94-01D0D8C1E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5" y="1282701"/>
            <a:ext cx="5096060" cy="4307148"/>
          </a:xfrm>
        </p:spPr>
        <p:txBody>
          <a:bodyPr anchor="ctr">
            <a:normAutofit/>
          </a:bodyPr>
          <a:lstStyle/>
          <a:p>
            <a:r>
              <a:rPr lang="en-US" sz="6000" dirty="0" err="1"/>
              <a:t>Báo</a:t>
            </a:r>
            <a:r>
              <a:rPr lang="en-US" sz="6000" dirty="0"/>
              <a:t> </a:t>
            </a:r>
            <a:r>
              <a:rPr lang="en-US" sz="6000" dirty="0" err="1"/>
              <a:t>cáo</a:t>
            </a:r>
            <a:r>
              <a:rPr lang="en-US" sz="6000" dirty="0"/>
              <a:t> </a:t>
            </a:r>
            <a:r>
              <a:rPr lang="en-US" sz="6000" dirty="0" err="1"/>
              <a:t>giữa</a:t>
            </a:r>
            <a:r>
              <a:rPr lang="en-US" sz="6000" dirty="0"/>
              <a:t> </a:t>
            </a:r>
            <a:r>
              <a:rPr lang="en-US" sz="6000" dirty="0" err="1"/>
              <a:t>kì</a:t>
            </a:r>
            <a:r>
              <a:rPr lang="en-US" sz="6000" dirty="0"/>
              <a:t> </a:t>
            </a:r>
            <a:r>
              <a:rPr lang="en-US" sz="6000" dirty="0" err="1"/>
              <a:t>đồ</a:t>
            </a:r>
            <a:r>
              <a:rPr lang="en-US" sz="6000" dirty="0"/>
              <a:t> </a:t>
            </a:r>
            <a:r>
              <a:rPr lang="en-US" sz="6000" dirty="0" err="1"/>
              <a:t>án</a:t>
            </a:r>
            <a:r>
              <a:rPr lang="en-US" sz="6000" dirty="0"/>
              <a:t> </a:t>
            </a:r>
            <a:r>
              <a:rPr lang="en-US" sz="6000" dirty="0" err="1"/>
              <a:t>môn</a:t>
            </a:r>
            <a:r>
              <a:rPr lang="en-US" sz="6000" dirty="0"/>
              <a:t> </a:t>
            </a:r>
            <a:r>
              <a:rPr lang="en-US" sz="6000" dirty="0" err="1"/>
              <a:t>học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797FB-DC7F-4FDC-A0CC-CEFC0AFD2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1120" y="2510119"/>
            <a:ext cx="3602567" cy="1829292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 err="1">
                <a:solidFill>
                  <a:schemeClr val="tx1"/>
                </a:solidFill>
              </a:rPr>
              <a:t>Môn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học</a:t>
            </a:r>
            <a:r>
              <a:rPr lang="en-US" sz="2000" dirty="0">
                <a:solidFill>
                  <a:schemeClr val="tx1"/>
                </a:solidFill>
              </a:rPr>
              <a:t>: </a:t>
            </a:r>
            <a:r>
              <a:rPr lang="en-US" sz="2000" dirty="0" err="1">
                <a:solidFill>
                  <a:schemeClr val="tx1"/>
                </a:solidFill>
              </a:rPr>
              <a:t>Trí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tuệ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nhân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tạo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CS106.J21.KHTN</a:t>
            </a:r>
          </a:p>
          <a:p>
            <a:pPr algn="l"/>
            <a:r>
              <a:rPr lang="en-US" sz="2000" dirty="0" err="1">
                <a:solidFill>
                  <a:schemeClr val="tx1"/>
                </a:solidFill>
              </a:rPr>
              <a:t>Giảng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viên</a:t>
            </a:r>
            <a:r>
              <a:rPr lang="en-US" sz="2000" dirty="0">
                <a:solidFill>
                  <a:schemeClr val="tx1"/>
                </a:solidFill>
              </a:rPr>
              <a:t>: </a:t>
            </a:r>
            <a:r>
              <a:rPr lang="en-US" sz="2000" dirty="0" err="1">
                <a:solidFill>
                  <a:schemeClr val="tx1"/>
                </a:solidFill>
              </a:rPr>
              <a:t>Nguyễn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Đình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Hiển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23756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B223E-6F99-4F43-AC80-3E6A86A38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Mờ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A443C-A97C-4E99-A11B-29C0D57E0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  <a:p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(Edge Detection).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3F450-B65C-491A-B7D0-1C63BBCFB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B898-26FC-4B6B-A6A6-650ABEC765A1}" type="datetime1">
              <a:rPr lang="en-US" smtClean="0"/>
              <a:t>02/06/2019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CD8D2-A95F-44F9-BAC1-6E577F655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95CEB-4AFC-48F3-B013-1A7EE235B9EA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8417D3-DB8C-46BB-BA77-6C549589D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86" y="3028915"/>
            <a:ext cx="8491277" cy="168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4337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5F39B-1886-490D-84D5-B5EC09B8C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Cạnh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29903-4753-455F-8AE3-F721B2834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ra </a:t>
            </a:r>
            <a:r>
              <a:rPr lang="en-US" dirty="0" err="1"/>
              <a:t>về</a:t>
            </a:r>
            <a:r>
              <a:rPr lang="en-US" dirty="0"/>
              <a:t> …</a:t>
            </a:r>
          </a:p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2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làn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6E595-5B77-4850-B214-E6404E50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B898-26FC-4B6B-A6A6-650ABEC765A1}" type="datetime1">
              <a:rPr lang="en-US" smtClean="0"/>
              <a:t>02/06/2019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FC608-A85E-4DD3-8EB8-6DBDC7DC6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95CEB-4AFC-48F3-B013-1A7EE235B9EA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8CC63D-5240-4717-AD47-69732AE0C8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1513" y="3403600"/>
            <a:ext cx="7489150" cy="51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2629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87A9F-25B0-4E18-A606-DA85EE042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8231" y="6041362"/>
            <a:ext cx="155053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098A3B-64A4-4470-AB21-13475C88BAE3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02/06/2019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9AD60-B114-40A5-906D-6B4EC4A73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6530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395CEB-4AFC-48F3-B013-1A7EE235B9E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633403-0100-4CA8-99DC-164F4A3B605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67" t="1615" b="-1399"/>
          <a:stretch/>
        </p:blipFill>
        <p:spPr bwMode="auto">
          <a:xfrm>
            <a:off x="329512" y="1185544"/>
            <a:ext cx="4953689" cy="353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A2218A3-AA25-4DA5-B2DC-869C6DF5672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82"/>
          <a:stretch/>
        </p:blipFill>
        <p:spPr bwMode="auto">
          <a:xfrm>
            <a:off x="6827644" y="1185545"/>
            <a:ext cx="5034844" cy="35332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7562B-98BD-42BC-8B33-817870DD4FAC}"/>
              </a:ext>
            </a:extLst>
          </p:cNvPr>
          <p:cNvSpPr txBox="1"/>
          <p:nvPr/>
        </p:nvSpPr>
        <p:spPr>
          <a:xfrm>
            <a:off x="329512" y="4944533"/>
            <a:ext cx="484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Gaussian Blur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BBAF1-BE24-49C4-A625-93FB8C98CCD6}"/>
              </a:ext>
            </a:extLst>
          </p:cNvPr>
          <p:cNvSpPr txBox="1"/>
          <p:nvPr/>
        </p:nvSpPr>
        <p:spPr>
          <a:xfrm>
            <a:off x="7021688" y="4940326"/>
            <a:ext cx="469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Gaussian Blur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678514-C24E-4B24-A1FB-C548A513B4FF}"/>
              </a:ext>
            </a:extLst>
          </p:cNvPr>
          <p:cNvSpPr txBox="1"/>
          <p:nvPr/>
        </p:nvSpPr>
        <p:spPr>
          <a:xfrm>
            <a:off x="5565422" y="2861837"/>
            <a:ext cx="106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5102179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47B22-A67D-4BEE-A83C-1F6621E5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132F5-4962-4672-AA88-CF7D1F79D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r>
              <a:rPr lang="en-US"/>
              <a:t>Không cần phải xử lý toàn bộ khung ảnh.</a:t>
            </a:r>
          </a:p>
          <a:p>
            <a:r>
              <a:rPr lang="en-US"/>
              <a:t>Giả định vùng cần xử lý.</a:t>
            </a:r>
          </a:p>
          <a:p>
            <a:r>
              <a:rPr lang="en-US"/>
              <a:t>Giảm số pixels cần tính toán.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51134-616C-4E74-853C-FBEAAB7069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87137" y="2159331"/>
            <a:ext cx="4204989" cy="340670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9ED43-0A36-413B-8D83-57DC81B330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91957" y="6041362"/>
            <a:ext cx="14251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64BB898-26FC-4B6B-A6A6-650ABEC765A1}" type="datetime1">
              <a:rPr lang="en-US" smtClean="0"/>
              <a:pPr>
                <a:spcAft>
                  <a:spcPts val="600"/>
                </a:spcAft>
              </a:pPr>
              <a:t>02/06/2019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F4A78-AA19-40F8-980A-ECCD635C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395CEB-4AFC-48F3-B013-1A7EE235B9EA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7556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A044CD21-584D-4F34-A307-F29D3DE613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1489" y="1679572"/>
            <a:ext cx="4849812" cy="392896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87A9F-25B0-4E18-A606-DA85EE042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5098A3B-64A4-4470-AB21-13475C88BAE3}" type="datetime1">
              <a:rPr lang="en-US"/>
              <a:pPr defTabSz="914400">
                <a:spcAft>
                  <a:spcPts val="600"/>
                </a:spcAft>
              </a:pPr>
              <a:t>02/06/2019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9AD60-B114-40A5-906D-6B4EC4A73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2395CEB-4AFC-48F3-B013-1A7EE235B9EA}" type="slidenum">
              <a:rPr lang="en-US"/>
              <a:pPr defTabSz="914400"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59271FA-75EA-49D9-B7FF-09AC249DD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" y="1679571"/>
            <a:ext cx="4737193" cy="392896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798AC08-9916-4B7B-9163-F7B03A5D3A91}"/>
              </a:ext>
            </a:extLst>
          </p:cNvPr>
          <p:cNvCxnSpPr>
            <a:cxnSpLocks/>
          </p:cNvCxnSpPr>
          <p:nvPr/>
        </p:nvCxnSpPr>
        <p:spPr>
          <a:xfrm flipV="1">
            <a:off x="1386840" y="3589868"/>
            <a:ext cx="0" cy="118533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989726-6F93-481F-BB23-AFE7A9B20BDE}"/>
              </a:ext>
            </a:extLst>
          </p:cNvPr>
          <p:cNvCxnSpPr>
            <a:cxnSpLocks/>
          </p:cNvCxnSpPr>
          <p:nvPr/>
        </p:nvCxnSpPr>
        <p:spPr>
          <a:xfrm flipH="1">
            <a:off x="1398337" y="3017520"/>
            <a:ext cx="1729673" cy="57234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26BE3A5-019E-49CE-A52E-75A75B685BC1}"/>
              </a:ext>
            </a:extLst>
          </p:cNvPr>
          <p:cNvCxnSpPr>
            <a:cxnSpLocks/>
          </p:cNvCxnSpPr>
          <p:nvPr/>
        </p:nvCxnSpPr>
        <p:spPr>
          <a:xfrm flipV="1">
            <a:off x="6030837" y="3608493"/>
            <a:ext cx="0" cy="114808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8F8DE66-71D4-4391-896E-553F389E27E6}"/>
              </a:ext>
            </a:extLst>
          </p:cNvPr>
          <p:cNvCxnSpPr>
            <a:cxnSpLocks/>
          </p:cNvCxnSpPr>
          <p:nvPr/>
        </p:nvCxnSpPr>
        <p:spPr>
          <a:xfrm>
            <a:off x="3128010" y="3017520"/>
            <a:ext cx="1193394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F5AB82-D3F4-497A-B39F-C0586B2AB328}"/>
              </a:ext>
            </a:extLst>
          </p:cNvPr>
          <p:cNvCxnSpPr>
            <a:cxnSpLocks/>
          </p:cNvCxnSpPr>
          <p:nvPr/>
        </p:nvCxnSpPr>
        <p:spPr>
          <a:xfrm flipH="1" flipV="1">
            <a:off x="4321406" y="3017524"/>
            <a:ext cx="1709431" cy="57234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0" name="Content Placeholder 7">
            <a:extLst>
              <a:ext uri="{FF2B5EF4-FFF2-40B4-BE49-F238E27FC236}">
                <a16:creationId xmlns:a16="http://schemas.microsoft.com/office/drawing/2014/main" id="{85875BE5-1E8A-4704-AF2A-F721FEBC7CE1}"/>
              </a:ext>
            </a:extLst>
          </p:cNvPr>
          <p:cNvSpPr txBox="1">
            <a:spLocks/>
          </p:cNvSpPr>
          <p:nvPr/>
        </p:nvSpPr>
        <p:spPr>
          <a:xfrm>
            <a:off x="6083995" y="2833077"/>
            <a:ext cx="3498045" cy="13258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err="1">
                <a:solidFill>
                  <a:schemeClr val="tx1"/>
                </a:solidFill>
              </a:rPr>
              <a:t>Xác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định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vùng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tâm</a:t>
            </a:r>
            <a:r>
              <a:rPr lang="en-US" dirty="0">
                <a:solidFill>
                  <a:schemeClr val="tx1"/>
                </a:solidFill>
              </a:rPr>
              <a:t> - Region Of Interest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DEED7A-467B-45C9-B475-5D074353B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06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5F39B-1886-490D-84D5-B5EC09B8C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7439738" cy="609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Cạnh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29903-4753-455F-8AE3-F721B2834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4856"/>
            <a:ext cx="8596668" cy="3880773"/>
          </a:xfrm>
        </p:spPr>
        <p:txBody>
          <a:bodyPr/>
          <a:lstStyle/>
          <a:p>
            <a:r>
              <a:rPr lang="en-US" dirty="0" err="1"/>
              <a:t>Lọc</a:t>
            </a:r>
            <a:r>
              <a:rPr lang="en-US" dirty="0"/>
              <a:t> ra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2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lề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,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.</a:t>
            </a:r>
          </a:p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Probabilistic Hough Line Transform.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6E595-5B77-4850-B214-E6404E50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</p:spPr>
        <p:txBody>
          <a:bodyPr/>
          <a:lstStyle/>
          <a:p>
            <a:fld id="{264BB898-26FC-4B6B-A6A6-650ABEC765A1}" type="datetime1">
              <a:rPr lang="en-US" smtClean="0"/>
              <a:t>02/06/2019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FC608-A85E-4DD3-8EB8-6DBDC7DC6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2395CEB-4AFC-48F3-B013-1A7EE235B9EA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334A5-BD0B-4F46-8AA7-9A99D68EF8D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822222"/>
            <a:ext cx="8596668" cy="3584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07154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5877-5CD3-471C-9BE2-E0BDF199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Đi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DB502-6478-4171-94B9-FBDE64239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CBC9A0B-58EA-4A6D-B083-DF58D77EB36F}" type="datetime1">
              <a:rPr lang="en-US" smtClean="0"/>
              <a:pPr>
                <a:spcAft>
                  <a:spcPts val="600"/>
                </a:spcAft>
              </a:pPr>
              <a:t>02/06/2019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3F2E6D-2869-4D94-A617-1478A086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395CEB-4AFC-48F3-B013-1A7EE235B9EA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9B0296-4110-454C-9419-ECCB8955B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2" y="1524000"/>
            <a:ext cx="7905696" cy="425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2089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4B1E2B-317A-4B72-A96D-1DC58EB9C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Quyết định hướng đi</a:t>
            </a:r>
          </a:p>
        </p:txBody>
      </p:sp>
      <p:pic>
        <p:nvPicPr>
          <p:cNvPr id="41" name="Content Placeholder 5" descr="Types of slope: positive, negative, zero, undefined">
            <a:extLst>
              <a:ext uri="{FF2B5EF4-FFF2-40B4-BE49-F238E27FC236}">
                <a16:creationId xmlns:a16="http://schemas.microsoft.com/office/drawing/2014/main" id="{B6558857-DFC3-4A9B-B0FF-62B55DB0AED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965" y="1394248"/>
            <a:ext cx="4029717" cy="2397681"/>
          </a:xfrm>
          <a:prstGeom prst="rect">
            <a:avLst/>
          </a:prstGeom>
          <a:noFill/>
        </p:spPr>
      </p:pic>
      <p:pic>
        <p:nvPicPr>
          <p:cNvPr id="22" name="Picture 21" descr="A picture containing object&#10;&#10;Description automatically generated">
            <a:extLst>
              <a:ext uri="{FF2B5EF4-FFF2-40B4-BE49-F238E27FC236}">
                <a16:creationId xmlns:a16="http://schemas.microsoft.com/office/drawing/2014/main" id="{F5C89A34-3743-44B4-A213-CAC4BEEF4D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44284" y="2164932"/>
            <a:ext cx="4029717" cy="85631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B5866-667A-4988-B0F4-43194A90A2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8497" y="6041362"/>
            <a:ext cx="20185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64BB898-26FC-4B6B-A6A6-650ABEC765A1}" type="datetime1">
              <a:rPr lang="en-US" smtClean="0"/>
              <a:pPr defTabSz="914400">
                <a:spcAft>
                  <a:spcPts val="600"/>
                </a:spcAft>
              </a:pPr>
              <a:t>02/06/2019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D88DD-480F-4D7B-B760-9A255E79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2395CEB-4AFC-48F3-B013-1A7EE235B9EA}" type="slidenum">
              <a:rPr lang="en-US" smtClean="0"/>
              <a:pPr defTabSz="914400"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1335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5C0263-342D-49C6-9B2B-DF4BFCEDB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9" name="Graphic 8" descr="Presentation with Media">
            <a:hlinkClick r:id="rId2" action="ppaction://hlinkfile"/>
            <a:extLst>
              <a:ext uri="{FF2B5EF4-FFF2-40B4-BE49-F238E27FC236}">
                <a16:creationId xmlns:a16="http://schemas.microsoft.com/office/drawing/2014/main" id="{8ED633AA-6F5C-49FC-A90C-37388A848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0259" y="934222"/>
            <a:ext cx="3299450" cy="32994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BA13F-B51E-4572-B1A5-BD28FDFE9A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5133" y="6352651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64BB898-26FC-4B6B-A6A6-650ABEC765A1}" type="datetime1">
              <a:rPr lang="en-US" smtClean="0"/>
              <a:pPr defTabSz="914400">
                <a:spcAft>
                  <a:spcPts val="600"/>
                </a:spcAft>
              </a:pPr>
              <a:t>02/06/2019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61A76-B16D-4B76-9E14-A90548E1C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2023" y="6352651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2395CEB-4AFC-48F3-B013-1A7EE235B9EA}" type="slidenum">
              <a:rPr lang="en-US" smtClean="0"/>
              <a:pPr defTabSz="914400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7391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9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21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3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-1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64788-73ED-4EBA-A71B-D4B252230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4" y="854529"/>
            <a:ext cx="5799665" cy="5148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Hướng phát triển trong tương lai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2028E-031D-43DA-9A59-1B4C790DE2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7505" y="5946112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64BB898-26FC-4B6B-A6A6-650ABEC765A1}" type="datetime1"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02/06/2019</a:t>
            </a:fld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FC9F1-6A1F-46CA-9591-EA41A113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3035" y="594611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395CEB-4AFC-48F3-B013-1A7EE235B9EA}" type="slidenum"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19</a:t>
            </a:fld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22168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7D0EF2-B506-490F-B326-C6E986E47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 err="1"/>
              <a:t>Mục</a:t>
            </a:r>
            <a:r>
              <a:rPr lang="en-US" sz="4800" dirty="0"/>
              <a:t> </a:t>
            </a:r>
            <a:r>
              <a:rPr lang="en-US" sz="4800" dirty="0" err="1"/>
              <a:t>lục</a:t>
            </a:r>
            <a:endParaRPr lang="en-US" sz="4800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F69DC7BF-762F-4D8C-856B-FE20EE42A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cụ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Ý t</a:t>
            </a:r>
            <a:r>
              <a:rPr lang="vi-VN" sz="2400" dirty="0"/>
              <a:t>ư</a:t>
            </a:r>
            <a:r>
              <a:rPr lang="en-US" sz="2400" dirty="0" err="1"/>
              <a:t>ởng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quyết</a:t>
            </a: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H</a:t>
            </a:r>
            <a:r>
              <a:rPr lang="vi-VN" sz="2400" dirty="0"/>
              <a:t>ư</a:t>
            </a:r>
            <a:r>
              <a:rPr lang="en-US" sz="2400" dirty="0" err="1"/>
              <a:t>ớng</a:t>
            </a:r>
            <a:r>
              <a:rPr lang="en-US" sz="2400" dirty="0"/>
              <a:t> </a:t>
            </a:r>
            <a:r>
              <a:rPr lang="en-US" sz="2400" dirty="0" err="1"/>
              <a:t>cải</a:t>
            </a:r>
            <a:r>
              <a:rPr lang="en-US" sz="2400" dirty="0"/>
              <a:t> </a:t>
            </a:r>
            <a:r>
              <a:rPr lang="en-US" sz="2400" dirty="0" err="1"/>
              <a:t>tiến</a:t>
            </a:r>
            <a:r>
              <a:rPr lang="en-US" sz="2400" dirty="0"/>
              <a:t> t</a:t>
            </a:r>
            <a:r>
              <a:rPr lang="vi-VN" sz="2400" dirty="0"/>
              <a:t>ư</a:t>
            </a:r>
            <a:r>
              <a:rPr lang="en-US" sz="2400" dirty="0" err="1"/>
              <a:t>ơng</a:t>
            </a:r>
            <a:r>
              <a:rPr lang="en-US" sz="2400" dirty="0"/>
              <a:t> </a:t>
            </a:r>
            <a:r>
              <a:rPr lang="en-US" sz="2400" dirty="0" err="1"/>
              <a:t>lai</a:t>
            </a:r>
            <a:endParaRPr lang="en-US" sz="24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4F917BC-4F62-4C32-8EDD-317D34342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17EB4-3B07-4649-B2A5-7DE54113F24B}" type="datetime1">
              <a:rPr lang="en-US" smtClean="0"/>
              <a:t>02/06/2019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25755-4756-479E-8225-10E40BE2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95CEB-4AFC-48F3-B013-1A7EE235B9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6728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B3774D-D6D8-4B03-9F8B-4AAB1BA95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GPGPU</a:t>
            </a:r>
          </a:p>
        </p:txBody>
      </p:sp>
      <p:pic>
        <p:nvPicPr>
          <p:cNvPr id="1026" name="Picture 2" descr="Káº¿t quáº£ hÃ¬nh áº£nh cho gpgpu">
            <a:extLst>
              <a:ext uri="{FF2B5EF4-FFF2-40B4-BE49-F238E27FC236}">
                <a16:creationId xmlns:a16="http://schemas.microsoft.com/office/drawing/2014/main" id="{2A17A930-26B7-49BF-9F76-265923C16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1282" y="609600"/>
            <a:ext cx="3959083" cy="364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áº¿t quáº£ hÃ¬nh áº£nh cho cpu vs gpu">
            <a:extLst>
              <a:ext uri="{FF2B5EF4-FFF2-40B4-BE49-F238E27FC236}">
                <a16:creationId xmlns:a16="http://schemas.microsoft.com/office/drawing/2014/main" id="{360C8F7E-BB8C-44E3-BE92-70C8603F2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4284" y="1297421"/>
            <a:ext cx="4029717" cy="226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B2845-6E61-42DA-9C6B-4848D0DD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8497" y="6041362"/>
            <a:ext cx="20185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64BB898-26FC-4B6B-A6A6-650ABEC765A1}" type="datetime1">
              <a:rPr lang="en-US" smtClean="0"/>
              <a:pPr defTabSz="914400">
                <a:spcAft>
                  <a:spcPts val="600"/>
                </a:spcAft>
              </a:pPr>
              <a:t>02/06/2019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A958E-76E1-43F7-8B92-140950FD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2395CEB-4AFC-48F3-B013-1A7EE235B9EA}" type="slidenum">
              <a:rPr lang="en-US" smtClean="0"/>
              <a:pPr defTabSz="914400"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5698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DF798E-D3D5-4C8D-BC68-1F200364E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Concurrency Programming</a:t>
            </a:r>
          </a:p>
        </p:txBody>
      </p:sp>
      <p:pic>
        <p:nvPicPr>
          <p:cNvPr id="2050" name="Picture 2" descr="Káº¿t quáº£ hÃ¬nh áº£nh cho concurrency programming">
            <a:extLst>
              <a:ext uri="{FF2B5EF4-FFF2-40B4-BE49-F238E27FC236}">
                <a16:creationId xmlns:a16="http://schemas.microsoft.com/office/drawing/2014/main" id="{4BD1F2FD-A967-4311-A385-68815776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965" y="632678"/>
            <a:ext cx="4029717" cy="359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áº¿t quáº£ hÃ¬nh áº£nh cho concurrency programming">
            <a:extLst>
              <a:ext uri="{FF2B5EF4-FFF2-40B4-BE49-F238E27FC236}">
                <a16:creationId xmlns:a16="http://schemas.microsoft.com/office/drawing/2014/main" id="{EEDBF79B-2DCD-4751-BF29-F0D24A99C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4284" y="692963"/>
            <a:ext cx="4029717" cy="347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A9278-0F74-43EA-846D-8EEF2D419D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8497" y="6041362"/>
            <a:ext cx="20185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64BB898-26FC-4B6B-A6A6-650ABEC765A1}" type="datetime1">
              <a:rPr lang="en-US" smtClean="0"/>
              <a:pPr defTabSz="914400">
                <a:spcAft>
                  <a:spcPts val="600"/>
                </a:spcAft>
              </a:pPr>
              <a:t>02/06/2019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AFA90-B631-4A5F-A247-380B1D10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2395CEB-4AFC-48F3-B013-1A7EE235B9EA}" type="slidenum">
              <a:rPr lang="en-US" smtClean="0"/>
              <a:pPr defTabSz="914400"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3853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44BF77-4F78-4543-93B2-FE754E6A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Thanks For Listening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51360-BAC6-4151-AFC8-B3890BA67B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6999" y="6041362"/>
            <a:ext cx="132080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64BB898-26FC-4B6B-A6A6-650ABEC765A1}" type="datetime1"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02/06/2019</a:t>
            </a:fld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D169F-7166-43A7-AE72-DF16405A7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02529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395CEB-4AFC-48F3-B013-1A7EE235B9EA}" type="slidenum"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53663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B5184D-A551-43C7-9C5C-29146F352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Bài Toán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80FAF-6462-4E5D-8939-FE8C4D62B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64BB898-26FC-4B6B-A6A6-650ABEC765A1}" type="datetime1"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02/06/2019</a:t>
            </a:fld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01C96-6923-4750-A857-B1F24B655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395CEB-4AFC-48F3-B013-1A7EE235B9EA}" type="slidenum"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</a:t>
            </a:fld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19933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73C6-A46B-496F-AEC3-D53884E07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58" y="1253067"/>
            <a:ext cx="3371742" cy="4351866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Bài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toán</a:t>
            </a:r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BCC2-2E70-49DB-9985-F1E0937B1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3067"/>
            <a:ext cx="6155266" cy="4351866"/>
          </a:xfrm>
        </p:spPr>
        <p:txBody>
          <a:bodyPr anchor="ctr">
            <a:normAutofit/>
          </a:bodyPr>
          <a:lstStyle/>
          <a:p>
            <a:r>
              <a:rPr lang="en-US" dirty="0" err="1"/>
              <a:t>Ngày</a:t>
            </a:r>
            <a:r>
              <a:rPr lang="en-US" dirty="0"/>
              <a:t> nay AI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.</a:t>
            </a:r>
          </a:p>
          <a:p>
            <a:r>
              <a:rPr lang="en-US" dirty="0" err="1"/>
              <a:t>Trong</a:t>
            </a:r>
            <a:r>
              <a:rPr lang="en-US" dirty="0"/>
              <a:t> game AI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NPC (Non-player character)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sức</a:t>
            </a:r>
            <a:r>
              <a:rPr lang="en-US" dirty="0"/>
              <a:t> </a:t>
            </a:r>
            <a:r>
              <a:rPr lang="en-US" dirty="0" err="1"/>
              <a:t>hấp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.</a:t>
            </a:r>
          </a:p>
          <a:p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,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A*,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NPC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mốc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.</a:t>
            </a:r>
          </a:p>
          <a:p>
            <a:r>
              <a:rPr lang="en-US" b="1" i="1" dirty="0" err="1"/>
              <a:t>Tìm</a:t>
            </a:r>
            <a:r>
              <a:rPr lang="en-US" b="1" i="1" dirty="0"/>
              <a:t> ra </a:t>
            </a:r>
            <a:r>
              <a:rPr lang="en-US" b="1" i="1" dirty="0" err="1"/>
              <a:t>cách</a:t>
            </a:r>
            <a:r>
              <a:rPr lang="en-US" b="1" i="1" dirty="0"/>
              <a:t> </a:t>
            </a:r>
            <a:r>
              <a:rPr lang="en-US" b="1" i="1" dirty="0" err="1"/>
              <a:t>để</a:t>
            </a:r>
            <a:r>
              <a:rPr lang="en-US" b="1" i="1" dirty="0"/>
              <a:t> NPC di </a:t>
            </a:r>
            <a:r>
              <a:rPr lang="en-US" b="1" i="1" dirty="0" err="1"/>
              <a:t>chuyển</a:t>
            </a:r>
            <a:r>
              <a:rPr lang="en-US" b="1" i="1" dirty="0"/>
              <a:t> </a:t>
            </a:r>
            <a:r>
              <a:rPr lang="en-US" b="1" i="1" dirty="0" err="1"/>
              <a:t>dựa</a:t>
            </a:r>
            <a:r>
              <a:rPr lang="en-US" b="1" i="1" dirty="0"/>
              <a:t> </a:t>
            </a:r>
            <a:r>
              <a:rPr lang="en-US" b="1" i="1" dirty="0" err="1"/>
              <a:t>theo</a:t>
            </a:r>
            <a:r>
              <a:rPr lang="en-US" b="1" i="1" dirty="0"/>
              <a:t> </a:t>
            </a:r>
            <a:r>
              <a:rPr lang="en-US" b="1" i="1" dirty="0" err="1"/>
              <a:t>môi</a:t>
            </a:r>
            <a:r>
              <a:rPr lang="en-US" b="1" i="1" dirty="0"/>
              <a:t> tr</a:t>
            </a:r>
            <a:r>
              <a:rPr lang="vi-VN" b="1" i="1" dirty="0"/>
              <a:t>ư</a:t>
            </a:r>
            <a:r>
              <a:rPr lang="en-US" b="1" i="1" dirty="0" err="1"/>
              <a:t>ờng</a:t>
            </a:r>
            <a:r>
              <a:rPr lang="en-US" b="1" i="1" dirty="0"/>
              <a:t> </a:t>
            </a:r>
            <a:r>
              <a:rPr lang="en-US" b="1" i="1" dirty="0" err="1"/>
              <a:t>đa</a:t>
            </a:r>
            <a:r>
              <a:rPr lang="en-US" b="1" i="1" dirty="0"/>
              <a:t> </a:t>
            </a:r>
            <a:r>
              <a:rPr lang="en-US" b="1" i="1" dirty="0" err="1"/>
              <a:t>dạng</a:t>
            </a:r>
            <a:r>
              <a:rPr lang="en-US" b="1" i="1" dirty="0"/>
              <a:t> </a:t>
            </a:r>
            <a:r>
              <a:rPr lang="en-US" b="1" i="1" dirty="0" err="1"/>
              <a:t>xung</a:t>
            </a:r>
            <a:r>
              <a:rPr lang="en-US" b="1" i="1" dirty="0"/>
              <a:t> </a:t>
            </a:r>
            <a:r>
              <a:rPr lang="en-US" b="1" i="1" dirty="0" err="1"/>
              <a:t>quanh</a:t>
            </a:r>
            <a:endParaRPr lang="en-US" b="1" i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1395D-D8C0-4107-B4A1-BFBC95DD4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60534" y="6041362"/>
            <a:ext cx="122867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64BB898-26FC-4B6B-A6A6-650ABEC765A1}" type="datetime1">
              <a:rPr lang="en-US" smtClean="0"/>
              <a:pPr>
                <a:spcAft>
                  <a:spcPts val="600"/>
                </a:spcAft>
              </a:pPr>
              <a:t>02/06/2019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99AB9-9D6E-4E0E-BDA4-87A779DE6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395CEB-4AFC-48F3-B013-1A7EE235B9E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79551-0F59-4B7C-8789-329EC2415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7" y="3721395"/>
            <a:ext cx="750105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0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A4CCD9-04E1-41AC-B44D-140FFDF6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H</a:t>
            </a:r>
            <a:r>
              <a:rPr lang="vi-VN" sz="3600" dirty="0"/>
              <a:t>ư</a:t>
            </a:r>
            <a:r>
              <a:rPr lang="en-US" sz="3600" dirty="0" err="1"/>
              <a:t>ớng</a:t>
            </a:r>
            <a:r>
              <a:rPr lang="en-US" sz="3600" dirty="0"/>
              <a:t> </a:t>
            </a:r>
            <a:r>
              <a:rPr lang="en-US" sz="3600" dirty="0" err="1"/>
              <a:t>Tiếp</a:t>
            </a:r>
            <a:r>
              <a:rPr lang="en-US" sz="3600" dirty="0"/>
              <a:t> </a:t>
            </a:r>
            <a:r>
              <a:rPr lang="en-US" sz="3600" dirty="0" err="1"/>
              <a:t>Cận</a:t>
            </a:r>
            <a:r>
              <a:rPr lang="en-US" sz="3600" dirty="0"/>
              <a:t> </a:t>
            </a:r>
            <a:r>
              <a:rPr lang="en-US" sz="3600" dirty="0" err="1"/>
              <a:t>Mới</a:t>
            </a:r>
            <a:r>
              <a:rPr lang="en-US" sz="3600" dirty="0"/>
              <a:t>?</a:t>
            </a:r>
          </a:p>
        </p:txBody>
      </p:sp>
      <p:pic>
        <p:nvPicPr>
          <p:cNvPr id="10" name="Content Placeholder 9" descr="A picture containing sky, outdoor, ground, road&#10;&#10;Description automatically generated">
            <a:extLst>
              <a:ext uri="{FF2B5EF4-FFF2-40B4-BE49-F238E27FC236}">
                <a16:creationId xmlns:a16="http://schemas.microsoft.com/office/drawing/2014/main" id="{93F317DD-FE4C-4D3E-A2D1-D83E76730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2" r="3" b="3"/>
          <a:stretch/>
        </p:blipFill>
        <p:spPr>
          <a:xfrm>
            <a:off x="817474" y="2159331"/>
            <a:ext cx="5283289" cy="378202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1B18A-714B-4ACF-AA6C-70D1F628C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6039" y="2160589"/>
            <a:ext cx="2927185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1800" dirty="0"/>
              <a:t>Input: </a:t>
            </a:r>
            <a:r>
              <a:rPr lang="en-US" sz="1800" dirty="0" err="1"/>
              <a:t>môi</a:t>
            </a:r>
            <a:r>
              <a:rPr lang="en-US" sz="1800" dirty="0"/>
              <a:t> </a:t>
            </a:r>
            <a:r>
              <a:rPr lang="en-US" sz="1800" dirty="0" err="1"/>
              <a:t>trường</a:t>
            </a:r>
            <a:r>
              <a:rPr lang="en-US" sz="1800" dirty="0"/>
              <a:t> </a:t>
            </a:r>
            <a:r>
              <a:rPr lang="en-US" sz="1800" dirty="0" err="1"/>
              <a:t>xung</a:t>
            </a:r>
            <a:r>
              <a:rPr lang="en-US" sz="1800" dirty="0"/>
              <a:t> </a:t>
            </a:r>
            <a:r>
              <a:rPr lang="en-US" sz="1800" dirty="0" err="1"/>
              <a:t>quanh</a:t>
            </a:r>
            <a:r>
              <a:rPr lang="en-US" sz="1800" dirty="0"/>
              <a:t> NPC</a:t>
            </a:r>
          </a:p>
          <a:p>
            <a:pPr>
              <a:buFont typeface="Wingdings 3" charset="2"/>
              <a:buChar char=""/>
            </a:pPr>
            <a:r>
              <a:rPr lang="en-US" sz="1800" dirty="0"/>
              <a:t>Goal: </a:t>
            </a:r>
            <a:r>
              <a:rPr lang="en-US" sz="1800" dirty="0" err="1"/>
              <a:t>tạo</a:t>
            </a:r>
            <a:r>
              <a:rPr lang="en-US" sz="1800" dirty="0"/>
              <a:t> ra c</a:t>
            </a:r>
            <a:r>
              <a:rPr lang="vi-VN" sz="1800" dirty="0"/>
              <a:t>ơ</a:t>
            </a:r>
            <a:r>
              <a:rPr lang="en-US" sz="1800" dirty="0"/>
              <a:t> </a:t>
            </a:r>
            <a:r>
              <a:rPr lang="en-US" sz="1800" dirty="0" err="1"/>
              <a:t>chế</a:t>
            </a:r>
            <a:r>
              <a:rPr lang="en-US" sz="1800" dirty="0"/>
              <a:t> </a:t>
            </a:r>
            <a:r>
              <a:rPr lang="en-US" sz="1800" dirty="0" err="1"/>
              <a:t>mới</a:t>
            </a:r>
            <a:r>
              <a:rPr lang="en-US" sz="1800" dirty="0"/>
              <a:t>  </a:t>
            </a:r>
            <a:r>
              <a:rPr lang="en-US" sz="1800" dirty="0" err="1"/>
              <a:t>khiến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NPC </a:t>
            </a:r>
            <a:r>
              <a:rPr lang="en-US" sz="1800" dirty="0" err="1"/>
              <a:t>tự</a:t>
            </a:r>
            <a:r>
              <a:rPr lang="en-US" sz="1800" dirty="0"/>
              <a:t> di </a:t>
            </a:r>
            <a:r>
              <a:rPr lang="en-US" sz="1800" dirty="0" err="1"/>
              <a:t>chuyển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game.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2548A-027C-4A45-A1A4-22EBFE4D5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76495" y="6041362"/>
            <a:ext cx="14405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64BB898-26FC-4B6B-A6A6-650ABEC765A1}" type="datetime1">
              <a:rPr lang="en-US" smtClean="0"/>
              <a:pPr defTabSz="914400">
                <a:spcAft>
                  <a:spcPts val="600"/>
                </a:spcAft>
              </a:pPr>
              <a:t>02/06/2019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147F0-936A-41DF-AC85-68DC3BCC2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2395CEB-4AFC-48F3-B013-1A7EE235B9EA}" type="slidenum">
              <a:rPr lang="en-US" smtClean="0"/>
              <a:pPr defTabSz="914400"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236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B5184D-A551-43C7-9C5C-29146F352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/>
              <a:t>Công</a:t>
            </a:r>
            <a:r>
              <a:rPr lang="en-US" sz="5400" dirty="0"/>
              <a:t> </a:t>
            </a:r>
            <a:r>
              <a:rPr lang="en-US" sz="5400" dirty="0" err="1"/>
              <a:t>Cụ</a:t>
            </a:r>
            <a:r>
              <a:rPr lang="en-US" sz="5400" dirty="0"/>
              <a:t> </a:t>
            </a:r>
            <a:br>
              <a:rPr lang="en-US" sz="5400" dirty="0"/>
            </a:br>
            <a:r>
              <a:rPr lang="en-US" sz="5400" dirty="0" err="1"/>
              <a:t>Sử</a:t>
            </a:r>
            <a:r>
              <a:rPr lang="en-US" sz="5400" dirty="0"/>
              <a:t> </a:t>
            </a:r>
            <a:r>
              <a:rPr lang="en-US" sz="5400" dirty="0" err="1"/>
              <a:t>Dụng</a:t>
            </a:r>
            <a:endParaRPr lang="en-US" sz="540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80FAF-6462-4E5D-8939-FE8C4D62B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64BB898-26FC-4B6B-A6A6-650ABEC765A1}" type="datetime1"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02/06/2019</a:t>
            </a:fld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01C96-6923-4750-A857-B1F24B655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395CEB-4AFC-48F3-B013-1A7EE235B9EA}" type="slidenum"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56988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5877-5CD3-471C-9BE2-E0BDF199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endParaRPr lang="en-US" dirty="0"/>
          </a:p>
        </p:txBody>
      </p:sp>
      <p:pic>
        <p:nvPicPr>
          <p:cNvPr id="1026" name="Picture 2" descr="Image result for numpy">
            <a:extLst>
              <a:ext uri="{FF2B5EF4-FFF2-40B4-BE49-F238E27FC236}">
                <a16:creationId xmlns:a16="http://schemas.microsoft.com/office/drawing/2014/main" id="{112738EF-B150-4FCB-AD05-E9473C1B07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88" y="1456138"/>
            <a:ext cx="3593382" cy="359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DB502-6478-4171-94B9-FBDE64239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CBC9A0B-58EA-4A6D-B083-DF58D77EB36F}" type="datetime1">
              <a:rPr lang="en-US" smtClean="0"/>
              <a:pPr>
                <a:spcAft>
                  <a:spcPts val="600"/>
                </a:spcAft>
              </a:pPr>
              <a:t>02/06/2019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3F2E6D-2869-4D94-A617-1478A086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395CEB-4AFC-48F3-B013-1A7EE235B9E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1028" name="Picture 4" descr="Image result for opencv">
            <a:extLst>
              <a:ext uri="{FF2B5EF4-FFF2-40B4-BE49-F238E27FC236}">
                <a16:creationId xmlns:a16="http://schemas.microsoft.com/office/drawing/2014/main" id="{424A1B59-01DA-402E-8A6C-13831D9C1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778" y="2054406"/>
            <a:ext cx="2231805" cy="274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954A72-13BB-4F67-85E4-00C7B0CCE110}"/>
              </a:ext>
            </a:extLst>
          </p:cNvPr>
          <p:cNvSpPr txBox="1">
            <a:spLocks/>
          </p:cNvSpPr>
          <p:nvPr/>
        </p:nvSpPr>
        <p:spPr>
          <a:xfrm>
            <a:off x="1333502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tiếng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: NumPy</a:t>
            </a:r>
          </a:p>
          <a:p>
            <a:pPr lvl="1"/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N-</a:t>
            </a:r>
            <a:r>
              <a:rPr lang="en-US" dirty="0" err="1"/>
              <a:t>chiều</a:t>
            </a:r>
            <a:endParaRPr lang="en-US" dirty="0"/>
          </a:p>
          <a:p>
            <a:pPr lvl="1"/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ma </a:t>
            </a:r>
            <a:r>
              <a:rPr lang="en-US" dirty="0" err="1"/>
              <a:t>trận</a:t>
            </a:r>
            <a:endParaRPr lang="en-US" dirty="0"/>
          </a:p>
          <a:p>
            <a:pPr lvl="1"/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,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Fourier,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đ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SciPy distribution</a:t>
            </a:r>
          </a:p>
          <a:p>
            <a:pPr lvl="1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, t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,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EE9F38-4D08-41FE-B349-831E118FF83E}"/>
              </a:ext>
            </a:extLst>
          </p:cNvPr>
          <p:cNvSpPr txBox="1">
            <a:spLocks/>
          </p:cNvSpPr>
          <p:nvPr/>
        </p:nvSpPr>
        <p:spPr>
          <a:xfrm>
            <a:off x="1485902" y="23129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Một trong những thư viện nổi tiếng nhất về Computer Vision hiện nay: OpenCV</a:t>
            </a:r>
          </a:p>
          <a:p>
            <a:pPr lvl="1"/>
            <a:r>
              <a:rPr lang="en-US"/>
              <a:t>Cung cấp h</a:t>
            </a:r>
            <a:r>
              <a:rPr lang="vi-VN"/>
              <a:t>ơ</a:t>
            </a:r>
            <a:r>
              <a:rPr lang="en-US"/>
              <a:t>n 2500 các thuật toán đã đ</a:t>
            </a:r>
            <a:r>
              <a:rPr lang="vi-VN"/>
              <a:t>ư</a:t>
            </a:r>
            <a:r>
              <a:rPr lang="en-US"/>
              <a:t>ợc tối </a:t>
            </a:r>
            <a:r>
              <a:rPr lang="vi-VN"/>
              <a:t>ư</a:t>
            </a:r>
            <a:r>
              <a:rPr lang="en-US"/>
              <a:t>u</a:t>
            </a:r>
          </a:p>
          <a:p>
            <a:pPr lvl="1"/>
            <a:r>
              <a:rPr lang="en-US"/>
              <a:t>Những thuật toán cổ điển lẫn hiện đại nhất về computer vision và maching learning</a:t>
            </a:r>
          </a:p>
          <a:p>
            <a:pPr lvl="1"/>
            <a:r>
              <a:rPr lang="en-US"/>
              <a:t>Đ</a:t>
            </a:r>
            <a:r>
              <a:rPr lang="vi-VN"/>
              <a:t>ư</a:t>
            </a:r>
            <a:r>
              <a:rPr lang="en-US"/>
              <a:t>ợc nhiều công ty công nghệ, start-up và chính phủ sử dụng</a:t>
            </a:r>
          </a:p>
          <a:p>
            <a:pPr lvl="1"/>
            <a:r>
              <a:rPr lang="en-US"/>
              <a:t>Vẫn đang tiếp tục đ</a:t>
            </a:r>
            <a:r>
              <a:rPr lang="vi-VN"/>
              <a:t>ư</a:t>
            </a:r>
            <a:r>
              <a:rPr lang="en-US"/>
              <a:t>ợc phát triển các hàm và thuật toán mới</a:t>
            </a:r>
          </a:p>
          <a:p>
            <a:pPr lvl="1"/>
            <a:r>
              <a:rPr lang="en-US"/>
              <a:t>Việc cài đặt và sử dụng đ</a:t>
            </a:r>
            <a:r>
              <a:rPr lang="vi-VN"/>
              <a:t>ơ</a:t>
            </a:r>
            <a:r>
              <a:rPr lang="en-US"/>
              <a:t>n giản nh</a:t>
            </a:r>
            <a:r>
              <a:rPr lang="vi-VN"/>
              <a:t>ư</a:t>
            </a:r>
            <a:r>
              <a:rPr lang="en-US"/>
              <a:t> NumPy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06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0.5806 -0.3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23" y="-15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0.5789 -0.29792 " pathEditMode="relative" rAng="0" ptsTypes="AA">
                                      <p:cBhvr>
                                        <p:cTn id="26" dur="2000" spd="-10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45" y="-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0.18308 -0.2877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54" y="-1439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A05192-75E7-40CC-901C-E5C6BBE51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Ý </a:t>
            </a:r>
            <a:r>
              <a:rPr lang="en-US" sz="5400" dirty="0" err="1"/>
              <a:t>tưởng</a:t>
            </a:r>
            <a:r>
              <a:rPr lang="en-US" sz="5400" dirty="0"/>
              <a:t> </a:t>
            </a:r>
            <a:br>
              <a:rPr lang="en-US" sz="5400" dirty="0"/>
            </a:br>
            <a:r>
              <a:rPr lang="en-US" sz="5400" dirty="0" err="1"/>
              <a:t>giải</a:t>
            </a:r>
            <a:r>
              <a:rPr lang="en-US" sz="5400" dirty="0"/>
              <a:t> </a:t>
            </a:r>
            <a:r>
              <a:rPr lang="en-US" sz="5400" dirty="0" err="1"/>
              <a:t>quyết</a:t>
            </a:r>
            <a:endParaRPr lang="en-US" sz="540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CBF48-17CB-4DA1-8E53-660F7E32D2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64BB898-26FC-4B6B-A6A6-650ABEC765A1}" type="datetime1"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02/06/2019</a:t>
            </a:fld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D3EE8-2CDF-4E40-8195-6BE7E41A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395CEB-4AFC-48F3-B013-1A7EE235B9EA}" type="slidenum"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8</a:t>
            </a:fld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37302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D8C671-E30C-4593-85ED-E97ECEA8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B399BD-E8D8-45B8-970B-A17257646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90"/>
            <a:ext cx="8470898" cy="3429260"/>
          </a:xfrm>
        </p:spPr>
        <p:txBody>
          <a:bodyPr>
            <a:normAutofit/>
          </a:bodyPr>
          <a:lstStyle/>
          <a:p>
            <a:r>
              <a:rPr lang="en-US" dirty="0"/>
              <a:t>Game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,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frame</a:t>
            </a:r>
          </a:p>
          <a:p>
            <a:r>
              <a:rPr lang="en-US" dirty="0"/>
              <a:t>“</a:t>
            </a:r>
            <a:r>
              <a:rPr lang="en-US" dirty="0" err="1"/>
              <a:t>Chụp</a:t>
            </a:r>
            <a:r>
              <a:rPr lang="en-US" dirty="0"/>
              <a:t>”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frame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87A9F-25B0-4E18-A606-DA85EE042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8231" y="6041362"/>
            <a:ext cx="155053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098A3B-64A4-4470-AB21-13475C88BAE3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02/06/2019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9AD60-B114-40A5-906D-6B4EC4A73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6530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395CEB-4AFC-48F3-B013-1A7EE235B9E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68DBD-08B2-497A-BFE1-6AD399124B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7667" y="3327198"/>
            <a:ext cx="7902924" cy="49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7464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1009</Words>
  <Application>Microsoft Office PowerPoint</Application>
  <PresentationFormat>Widescreen</PresentationFormat>
  <Paragraphs>116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Tahoma</vt:lpstr>
      <vt:lpstr>Trebuchet MS</vt:lpstr>
      <vt:lpstr>Wingdings 3</vt:lpstr>
      <vt:lpstr>Facet</vt:lpstr>
      <vt:lpstr>Báo cáo giữa kì đồ án môn học</vt:lpstr>
      <vt:lpstr>Mục lục</vt:lpstr>
      <vt:lpstr>Bài Toán</vt:lpstr>
      <vt:lpstr>Bài toán</vt:lpstr>
      <vt:lpstr>Hướng Tiếp Cận Mới?</vt:lpstr>
      <vt:lpstr>Công Cụ  Sử Dụng</vt:lpstr>
      <vt:lpstr>Giới thiệu công cụ</vt:lpstr>
      <vt:lpstr>Ý tưởng  giải quyết</vt:lpstr>
      <vt:lpstr>Trích Xuất Khung Hình</vt:lpstr>
      <vt:lpstr>Làm Mờ Ảnh</vt:lpstr>
      <vt:lpstr>Nhận Diện Cạnh</vt:lpstr>
      <vt:lpstr>PowerPoint Presentation</vt:lpstr>
      <vt:lpstr>Giới Hạn Vùng Xử Lý</vt:lpstr>
      <vt:lpstr>Giới Hạn Vùng Xử Lý</vt:lpstr>
      <vt:lpstr>Lọc Cạnh</vt:lpstr>
      <vt:lpstr>Tính Toán Đường Đi</vt:lpstr>
      <vt:lpstr>Quyết định hướng đi</vt:lpstr>
      <vt:lpstr>Demo</vt:lpstr>
      <vt:lpstr>Hướng phát triển trong tương lai</vt:lpstr>
      <vt:lpstr>GPGPU</vt:lpstr>
      <vt:lpstr>Concurrency Programming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giữa kì đồ án môn học</dc:title>
  <dc:creator>An Hoang Le</dc:creator>
  <cp:lastModifiedBy>An Hoang Le</cp:lastModifiedBy>
  <cp:revision>3</cp:revision>
  <dcterms:created xsi:type="dcterms:W3CDTF">2019-06-02T10:11:37Z</dcterms:created>
  <dcterms:modified xsi:type="dcterms:W3CDTF">2019-06-02T16:25:45Z</dcterms:modified>
</cp:coreProperties>
</file>